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sldIdLst>
    <p:sldId id="261" r:id="rId5"/>
    <p:sldId id="263" r:id="rId6"/>
    <p:sldId id="264" r:id="rId7"/>
    <p:sldId id="267" r:id="rId8"/>
    <p:sldId id="266" r:id="rId9"/>
    <p:sldId id="275" r:id="rId10"/>
    <p:sldId id="265" r:id="rId11"/>
    <p:sldId id="273" r:id="rId12"/>
    <p:sldId id="274" r:id="rId13"/>
    <p:sldId id="272" r:id="rId14"/>
    <p:sldId id="270" r:id="rId15"/>
    <p:sldId id="268" r:id="rId16"/>
    <p:sldId id="276" r:id="rId17"/>
    <p:sldId id="269" r:id="rId18"/>
    <p:sldId id="277" r:id="rId19"/>
    <p:sldId id="271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7" r:id="rId28"/>
    <p:sldId id="262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Interrup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Servomoto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Vermogenselektronica" TargetMode="External"/><Relationship Id="rId2" Type="http://schemas.openxmlformats.org/officeDocument/2006/relationships/hyperlink" Target="https://nl.wikipedia.org/wiki/Koppel_(aandrijftechniek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.wikipedia.org/wiki/Encod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erugkoppeling" TargetMode="External"/><Relationship Id="rId2" Type="http://schemas.openxmlformats.org/officeDocument/2006/relationships/hyperlink" Target="https://nl.wikipedia.org/wiki/Meet-_en_regeltechnie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.wikipedia.org/wiki/PID-regelaa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H-brug_(elektronica)" TargetMode="External"/><Relationship Id="rId2" Type="http://schemas.openxmlformats.org/officeDocument/2006/relationships/hyperlink" Target="https://howtomechatronics.com/tutorials/arduino/arduino-dc-motor-control-tutorial-l298n-pwm-h-brid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.wikipedia.org/wiki/Pulsbreedtemodulati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servomotor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Job Meijer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C5562-BE14-68A3-9946-ACC39CD1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Aansluitingen </a:t>
            </a:r>
            <a:r>
              <a:rPr lang="nl-NL" dirty="0" err="1"/>
              <a:t>arduino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AF3474-C9C8-C915-2F14-02213A1C3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Encoder: pin 2 &amp; 3 (want deze ondersteunen externe </a:t>
            </a:r>
            <a:r>
              <a:rPr lang="nl-NL" dirty="0" err="1">
                <a:hlinkClick r:id="rId2"/>
              </a:rPr>
              <a:t>interrupts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Externe </a:t>
            </a:r>
            <a:r>
              <a:rPr lang="nl-NL" dirty="0" err="1"/>
              <a:t>interrupt</a:t>
            </a:r>
            <a:r>
              <a:rPr lang="nl-NL" dirty="0"/>
              <a:t>: wanneer het signaal verandert wordt de rest van het programma onderbroken om de door jou ingestelde code uit te voeren,</a:t>
            </a:r>
          </a:p>
          <a:p>
            <a:pPr lvl="1"/>
            <a:r>
              <a:rPr lang="nl-NL" dirty="0"/>
              <a:t>Handig voor wanneer er, bijvoorbeeld, een encoder een puls geeft. Ik noem maar wat.</a:t>
            </a:r>
          </a:p>
          <a:p>
            <a:r>
              <a:rPr lang="nl-NL" dirty="0"/>
              <a:t>L298N: pin 5 &amp; 6</a:t>
            </a:r>
          </a:p>
          <a:p>
            <a:pPr lvl="1"/>
            <a:r>
              <a:rPr lang="nl-NL" dirty="0"/>
              <a:t>1 pin voor vooruit, 1 pin voor achteruit. Er kan er maar 1 tegelijk gebruikt worden.</a:t>
            </a:r>
          </a:p>
        </p:txBody>
      </p:sp>
    </p:spTree>
    <p:extLst>
      <p:ext uri="{BB962C8B-B14F-4D97-AF65-F5344CB8AC3E}">
        <p14:creationId xmlns:p14="http://schemas.microsoft.com/office/powerpoint/2010/main" val="292921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DCBE3-326F-CABA-234D-B6E13932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Test opstelling – software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E9551C-1D20-906E-B7CC-BAB63499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Nu gaan we de software maken. Start de </a:t>
            </a:r>
            <a:r>
              <a:rPr lang="nl-NL" dirty="0" err="1"/>
              <a:t>Arduino</a:t>
            </a:r>
            <a:r>
              <a:rPr lang="nl-NL" dirty="0"/>
              <a:t> IDE maar op.</a:t>
            </a:r>
          </a:p>
          <a:p>
            <a:r>
              <a:rPr lang="nl-NL" dirty="0"/>
              <a:t>We beginnen met het definiëren van de pinnen: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Voor de encoder maken we de volgende variabelen: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52433A-60A5-8248-BA87-12C4232D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61" y="3333205"/>
            <a:ext cx="1390844" cy="93358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73CD0FA-32CB-DCE3-6ECE-211094ACC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50" y="5010042"/>
            <a:ext cx="172426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3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02F8A-C688-A0F7-CB7C-E94BBD0B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Uitlezen encoder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FA61A0-669A-7696-ADCC-66A3BBFD2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2"/>
            <a:ext cx="9905999" cy="5199858"/>
          </a:xfrm>
        </p:spPr>
        <p:txBody>
          <a:bodyPr/>
          <a:lstStyle/>
          <a:p>
            <a:r>
              <a:rPr lang="nl-NL" dirty="0"/>
              <a:t>Voor het uitlezen van de encoder maken we de volgende functie: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En de volgende setup code: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Wat doet de functie </a:t>
            </a:r>
            <a:r>
              <a:rPr lang="nl-NL" dirty="0" err="1"/>
              <a:t>attachInterrupt</a:t>
            </a:r>
            <a:r>
              <a:rPr lang="nl-NL" dirty="0"/>
              <a:t>()? En wanneer? Waarom?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659A7A5-C803-6491-08D9-E0148A57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803" y="2097088"/>
            <a:ext cx="5195214" cy="142194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A1A689F-7C29-243F-CEA7-A85E4C468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918" y="3870433"/>
            <a:ext cx="5422163" cy="23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3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4F413-6AEA-0263-8FF4-6082FE8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Uitlezen encoder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4ED498-B3FF-058D-5E7D-8B2072011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Oh ja, en zet de volgende regel code in de loop: </a:t>
            </a:r>
          </a:p>
          <a:p>
            <a:pPr marL="0" indent="0">
              <a:buNone/>
            </a:pPr>
            <a:r>
              <a:rPr lang="nl-NL" sz="1600" b="0" dirty="0" err="1">
                <a:solidFill>
                  <a:srgbClr val="F39C1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Serial</a:t>
            </a:r>
            <a:r>
              <a:rPr lang="nl-NL" sz="1600" b="0" dirty="0" err="1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F39C1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println</a:t>
            </a:r>
            <a:r>
              <a:rPr lang="nl-NL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nl-NL" sz="1600" b="0" dirty="0" err="1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encoderCount</a:t>
            </a:r>
            <a:r>
              <a:rPr lang="nl-NL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nl-NL" dirty="0"/>
              <a:t>Nu zet je het programma op de </a:t>
            </a:r>
            <a:r>
              <a:rPr lang="nl-NL" dirty="0" err="1"/>
              <a:t>Arduino</a:t>
            </a:r>
            <a:r>
              <a:rPr lang="nl-NL" dirty="0"/>
              <a:t> en open je de </a:t>
            </a:r>
            <a:r>
              <a:rPr lang="nl-NL" dirty="0" err="1"/>
              <a:t>serial</a:t>
            </a:r>
            <a:r>
              <a:rPr lang="nl-NL" dirty="0"/>
              <a:t> monitor.</a:t>
            </a:r>
          </a:p>
          <a:p>
            <a:r>
              <a:rPr lang="nl-NL" dirty="0"/>
              <a:t>Draai eens aan het wieltje van de encoder. Geeft die iets weer?</a:t>
            </a:r>
          </a:p>
        </p:txBody>
      </p:sp>
    </p:spTree>
    <p:extLst>
      <p:ext uri="{BB962C8B-B14F-4D97-AF65-F5344CB8AC3E}">
        <p14:creationId xmlns:p14="http://schemas.microsoft.com/office/powerpoint/2010/main" val="235735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F0056-BC70-B001-7BFE-8A4650E6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Aansturen motor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AD70E3-7FFA-6F7F-8640-CE1704AD2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pinnen van de motor heb je al gedefinieerd in de setup. Als je de volgende regel code in de setup (onder de pin definitie!) zet, gaat de motor draaien:</a:t>
            </a:r>
          </a:p>
          <a:p>
            <a:pPr marL="0" indent="0">
              <a:buNone/>
            </a:pPr>
            <a:r>
              <a:rPr lang="sv-SE" sz="1600" b="0" dirty="0">
                <a:solidFill>
                  <a:srgbClr val="F39C1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analogWrite</a:t>
            </a:r>
            <a:r>
              <a:rPr lang="sv-SE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(PIN_MOT1, </a:t>
            </a:r>
            <a:r>
              <a:rPr lang="sv-SE" sz="1600" b="0" dirty="0">
                <a:solidFill>
                  <a:srgbClr val="7FCBC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128</a:t>
            </a:r>
            <a:r>
              <a:rPr lang="sv-SE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nl-NL" dirty="0"/>
              <a:t>Nu zie je, als het goed is, de encoder oplopen in de </a:t>
            </a:r>
            <a:r>
              <a:rPr lang="nl-NL" dirty="0" err="1"/>
              <a:t>serial</a:t>
            </a:r>
            <a:r>
              <a:rPr lang="nl-NL" dirty="0"/>
              <a:t> monitor.</a:t>
            </a:r>
          </a:p>
        </p:txBody>
      </p:sp>
    </p:spTree>
    <p:extLst>
      <p:ext uri="{BB962C8B-B14F-4D97-AF65-F5344CB8AC3E}">
        <p14:creationId xmlns:p14="http://schemas.microsoft.com/office/powerpoint/2010/main" val="3791932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72DFE0-03AA-05FE-7981-A691D9E3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BA5B1B-EE25-00D8-21E3-BA42948A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Gaaf, maar waar is de regeling? </a:t>
            </a:r>
          </a:p>
        </p:txBody>
      </p:sp>
    </p:spTree>
    <p:extLst>
      <p:ext uri="{BB962C8B-B14F-4D97-AF65-F5344CB8AC3E}">
        <p14:creationId xmlns:p14="http://schemas.microsoft.com/office/powerpoint/2010/main" val="21584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3BDD9-B058-ACB2-2488-D96DD891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Implementeren PID regelaar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2CBC39-ECF3-53E0-05AE-1EF54CC15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9905999" cy="5030040"/>
          </a:xfrm>
        </p:spPr>
        <p:txBody>
          <a:bodyPr>
            <a:normAutofit/>
          </a:bodyPr>
          <a:lstStyle/>
          <a:p>
            <a:r>
              <a:rPr lang="nl-NL" dirty="0"/>
              <a:t>Eerst gaan we een nieuwe functie maken die de berekeningen van de PID regelaar maakt. Voor die functie hebben we de volgende variabelen nodig: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Ohja</a:t>
            </a:r>
            <a:r>
              <a:rPr lang="nl-NL" dirty="0"/>
              <a:t>, en nog een definitie van een variabele die we later nodig hebben:</a:t>
            </a:r>
          </a:p>
          <a:p>
            <a:pPr marL="0" indent="0">
              <a:buNone/>
            </a:pPr>
            <a:r>
              <a:rPr lang="nl-NL" sz="16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#define</a:t>
            </a:r>
            <a:r>
              <a:rPr lang="nl-NL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F39C1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SAMPLE_US</a:t>
            </a:r>
            <a:r>
              <a:rPr lang="nl-NL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7FCBC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10000</a:t>
            </a:r>
            <a:r>
              <a:rPr lang="nl-NL" sz="1600" b="0" dirty="0">
                <a:solidFill>
                  <a:srgbClr val="7F8C8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// 10ms per iteratie van de </a:t>
            </a:r>
            <a:r>
              <a:rPr lang="nl-NL" sz="1600" b="0" dirty="0" err="1">
                <a:solidFill>
                  <a:srgbClr val="7F8C8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regellus</a:t>
            </a:r>
            <a:r>
              <a:rPr lang="nl-NL" sz="1600" b="0" dirty="0">
                <a:solidFill>
                  <a:srgbClr val="7F8C8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dus 100Hz</a:t>
            </a:r>
            <a:endParaRPr lang="nl-NL" sz="1600" b="0" dirty="0">
              <a:solidFill>
                <a:srgbClr val="DAE3E3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714F25A-12CD-F0A4-B800-409AB448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90" y="2627748"/>
            <a:ext cx="8916644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2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23B2A-F945-FB3B-469A-10D197D0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459" y="-339425"/>
            <a:ext cx="9905998" cy="1478570"/>
          </a:xfrm>
        </p:spPr>
        <p:txBody>
          <a:bodyPr/>
          <a:lstStyle/>
          <a:p>
            <a:r>
              <a:rPr lang="nl-NL" dirty="0"/>
              <a:t>Implementeren PID regelaar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32EB92-CB19-9DA5-5EF3-83067FB2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39145"/>
            <a:ext cx="9905999" cy="3154182"/>
          </a:xfrm>
        </p:spPr>
        <p:txBody>
          <a:bodyPr/>
          <a:lstStyle/>
          <a:p>
            <a:r>
              <a:rPr lang="nl-NL" dirty="0"/>
              <a:t>Nu ga je de functie </a:t>
            </a:r>
            <a:r>
              <a:rPr lang="nl-NL" dirty="0" err="1"/>
              <a:t>calculatePID</a:t>
            </a:r>
            <a:r>
              <a:rPr lang="nl-NL" dirty="0"/>
              <a:t>() schrijven: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DADE280-01BC-D9CC-FF83-47AEE836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667618"/>
            <a:ext cx="8897592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33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56347-1C4D-61FA-E023-620B713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Aanroepen </a:t>
            </a:r>
            <a:r>
              <a:rPr lang="nl-NL" dirty="0" err="1"/>
              <a:t>calculatepid</a:t>
            </a:r>
            <a:r>
              <a:rPr lang="nl-NL" dirty="0"/>
              <a:t>() functie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6F386F-CD71-BBDC-E594-4C9390A7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Gooien we deze functie in de </a:t>
            </a:r>
            <a:r>
              <a:rPr lang="nl-NL" dirty="0" err="1"/>
              <a:t>main</a:t>
            </a:r>
            <a:r>
              <a:rPr lang="nl-NL" dirty="0"/>
              <a:t> loop? </a:t>
            </a:r>
          </a:p>
        </p:txBody>
      </p:sp>
    </p:spTree>
    <p:extLst>
      <p:ext uri="{BB962C8B-B14F-4D97-AF65-F5344CB8AC3E}">
        <p14:creationId xmlns:p14="http://schemas.microsoft.com/office/powerpoint/2010/main" val="73731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8C9BB-99DB-1BFC-8F24-625DB169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Aanroepen </a:t>
            </a:r>
            <a:r>
              <a:rPr lang="nl-NL" dirty="0" err="1"/>
              <a:t>calculatepid</a:t>
            </a:r>
            <a:r>
              <a:rPr lang="nl-NL" dirty="0"/>
              <a:t>() functie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9474EB-6A40-C97D-8361-78127C5EC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0000" dirty="0"/>
              <a:t>NEE</a:t>
            </a:r>
          </a:p>
        </p:txBody>
      </p:sp>
    </p:spTree>
    <p:extLst>
      <p:ext uri="{BB962C8B-B14F-4D97-AF65-F5344CB8AC3E}">
        <p14:creationId xmlns:p14="http://schemas.microsoft.com/office/powerpoint/2010/main" val="74488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20A126-12FF-4D9F-BCD1-4697115A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nl-NL" dirty="0"/>
              <a:t>deze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leer je…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7BDA0D-1409-152A-CB13-6F6394CC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een</a:t>
            </a:r>
            <a:r>
              <a:rPr lang="en-US" dirty="0"/>
              <a:t> servomotor is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waarvoor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</a:t>
            </a:r>
          </a:p>
          <a:p>
            <a:r>
              <a:rPr lang="en-US" dirty="0"/>
              <a:t>Hoe </a:t>
            </a:r>
            <a:r>
              <a:rPr lang="en-US" dirty="0" err="1"/>
              <a:t>een</a:t>
            </a:r>
            <a:r>
              <a:rPr lang="en-US" dirty="0"/>
              <a:t> servomotor </a:t>
            </a:r>
            <a:r>
              <a:rPr lang="en-US" dirty="0" err="1"/>
              <a:t>werkt</a:t>
            </a:r>
            <a:r>
              <a:rPr lang="en-US" dirty="0"/>
              <a:t>,</a:t>
            </a:r>
          </a:p>
          <a:p>
            <a:r>
              <a:rPr lang="en-US" dirty="0"/>
              <a:t>Wat meet-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regeltechniek</a:t>
            </a:r>
            <a:r>
              <a:rPr lang="en-US" dirty="0"/>
              <a:t> is,</a:t>
            </a:r>
          </a:p>
          <a:p>
            <a:r>
              <a:rPr lang="en-US" dirty="0"/>
              <a:t>Hoe je </a:t>
            </a:r>
            <a:r>
              <a:rPr lang="en-US" dirty="0" err="1"/>
              <a:t>een</a:t>
            </a:r>
            <a:r>
              <a:rPr lang="en-US" dirty="0"/>
              <a:t> servomotor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4003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56347-1C4D-61FA-E023-620B713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Aanroepen </a:t>
            </a:r>
            <a:r>
              <a:rPr lang="nl-NL" dirty="0" err="1"/>
              <a:t>calculatepid</a:t>
            </a:r>
            <a:r>
              <a:rPr lang="nl-NL" dirty="0"/>
              <a:t>() functie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6F386F-CD71-BBDC-E594-4C9390A7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timing waarop deze functie uitgevoerd is, is belangrijk!</a:t>
            </a:r>
          </a:p>
          <a:p>
            <a:r>
              <a:rPr lang="nl-NL" dirty="0"/>
              <a:t>Anders klopt er niks van de PID berekeningen.</a:t>
            </a:r>
          </a:p>
          <a:p>
            <a:r>
              <a:rPr lang="nl-NL" dirty="0"/>
              <a:t>Maar hoe zorg je ervoor dat deze functie op een gegeven tijdstip wordt uitgevoerd?</a:t>
            </a:r>
          </a:p>
        </p:txBody>
      </p:sp>
    </p:spTree>
    <p:extLst>
      <p:ext uri="{BB962C8B-B14F-4D97-AF65-F5344CB8AC3E}">
        <p14:creationId xmlns:p14="http://schemas.microsoft.com/office/powerpoint/2010/main" val="186379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FAE82-08ED-2B46-2BEC-E80ACB3A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interrupts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49C6F2-3C4E-6AF4-E26B-F0AE6128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90947"/>
          </a:xfrm>
        </p:spPr>
        <p:txBody>
          <a:bodyPr/>
          <a:lstStyle/>
          <a:p>
            <a:r>
              <a:rPr lang="nl-NL" dirty="0"/>
              <a:t>Naast externe </a:t>
            </a:r>
            <a:r>
              <a:rPr lang="nl-NL" dirty="0" err="1"/>
              <a:t>interrupts</a:t>
            </a:r>
            <a:r>
              <a:rPr lang="nl-NL" dirty="0"/>
              <a:t> zijn er ook interne (software) </a:t>
            </a:r>
            <a:r>
              <a:rPr lang="nl-NL" dirty="0" err="1"/>
              <a:t>interrupts</a:t>
            </a:r>
            <a:r>
              <a:rPr lang="nl-NL" dirty="0"/>
              <a:t>.</a:t>
            </a:r>
          </a:p>
          <a:p>
            <a:r>
              <a:rPr lang="nl-NL" dirty="0"/>
              <a:t>Deze software </a:t>
            </a:r>
            <a:r>
              <a:rPr lang="nl-NL" dirty="0" err="1"/>
              <a:t>interrupts</a:t>
            </a:r>
            <a:r>
              <a:rPr lang="nl-NL" dirty="0"/>
              <a:t> kan je koppelen aan een timer, een nauwkeurige ‘klok’ in de </a:t>
            </a:r>
            <a:r>
              <a:rPr lang="nl-NL" dirty="0" err="1"/>
              <a:t>Arduino</a:t>
            </a:r>
            <a:r>
              <a:rPr lang="nl-NL" dirty="0"/>
              <a:t>. </a:t>
            </a:r>
          </a:p>
          <a:p>
            <a:r>
              <a:rPr lang="nl-NL" dirty="0"/>
              <a:t>Het tijdstip waarop deze </a:t>
            </a:r>
            <a:r>
              <a:rPr lang="nl-NL" dirty="0" err="1"/>
              <a:t>interrupt</a:t>
            </a:r>
            <a:r>
              <a:rPr lang="nl-NL" dirty="0"/>
              <a:t> uitgevoerd wordt is instelbaar.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2225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896D9-C3DC-B5FD-217A-40C51A0E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3" y="-156545"/>
            <a:ext cx="9905998" cy="1478570"/>
          </a:xfrm>
        </p:spPr>
        <p:txBody>
          <a:bodyPr/>
          <a:lstStyle/>
          <a:p>
            <a:r>
              <a:rPr lang="nl-NL" dirty="0"/>
              <a:t>Software </a:t>
            </a:r>
            <a:r>
              <a:rPr lang="nl-NL" dirty="0" err="1"/>
              <a:t>interrupt</a:t>
            </a:r>
            <a:r>
              <a:rPr lang="nl-NL" dirty="0"/>
              <a:t> instellen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5AC24-A2CA-544B-8407-452DE933C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89" y="1099955"/>
            <a:ext cx="9905999" cy="3541714"/>
          </a:xfrm>
        </p:spPr>
        <p:txBody>
          <a:bodyPr/>
          <a:lstStyle/>
          <a:p>
            <a:r>
              <a:rPr lang="nl-NL" dirty="0"/>
              <a:t>Voor het gebruik van een timer gebruik je de volgende </a:t>
            </a:r>
            <a:r>
              <a:rPr lang="nl-NL" dirty="0" err="1"/>
              <a:t>library</a:t>
            </a:r>
            <a:r>
              <a:rPr lang="nl-NL" dirty="0"/>
              <a:t>:</a:t>
            </a:r>
          </a:p>
          <a:p>
            <a:pPr marL="0" indent="0">
              <a:buNone/>
            </a:pPr>
            <a:r>
              <a:rPr lang="nl-NL" sz="16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#include</a:t>
            </a:r>
            <a:r>
              <a:rPr lang="nl-NL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7FCBC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nl-NL" sz="1600" b="0" dirty="0" err="1">
                <a:solidFill>
                  <a:srgbClr val="7FCBC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TimerOne.h</a:t>
            </a:r>
            <a:r>
              <a:rPr lang="nl-NL" sz="1600" b="0" dirty="0">
                <a:solidFill>
                  <a:srgbClr val="7FCBC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nl-NL" sz="1600" b="0" dirty="0">
              <a:solidFill>
                <a:srgbClr val="DAE3E3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nl-NL" dirty="0"/>
              <a:t>Vergeet hem niet toe te voegen met de </a:t>
            </a:r>
            <a:r>
              <a:rPr lang="nl-NL" dirty="0" err="1"/>
              <a:t>library</a:t>
            </a:r>
            <a:r>
              <a:rPr lang="nl-NL" dirty="0"/>
              <a:t> manager!</a:t>
            </a:r>
          </a:p>
          <a:p>
            <a:r>
              <a:rPr lang="nl-NL" dirty="0"/>
              <a:t>Voeg ook de onderste twee regels van setup() toe: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BA5A6BF-5500-9763-FE48-75AA4514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3232069"/>
            <a:ext cx="562053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8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17366-4609-78C3-EC05-C6FB5299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Main</a:t>
            </a:r>
            <a:r>
              <a:rPr lang="nl-NL" dirty="0"/>
              <a:t> loop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DFC337-6727-74D4-3D45-CDF34E594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enige wat vandaag in de </a:t>
            </a:r>
            <a:r>
              <a:rPr lang="nl-NL" dirty="0" err="1"/>
              <a:t>main</a:t>
            </a:r>
            <a:r>
              <a:rPr lang="nl-NL" dirty="0"/>
              <a:t> loop thuis hoort is wat code om het setpoint te veranderen via de </a:t>
            </a:r>
            <a:r>
              <a:rPr lang="nl-NL" dirty="0" err="1"/>
              <a:t>serial</a:t>
            </a:r>
            <a:r>
              <a:rPr lang="nl-NL" dirty="0"/>
              <a:t> monitor: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DBF8FA-AB7C-F4E1-FE91-4A5BC422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879" y="3263884"/>
            <a:ext cx="7259063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1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3B17A-9170-BCFF-592B-EE192CCC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Speelkwartier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CA7796-A993-529F-85DC-85FE39492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Nu is alles af, tijd om te spelen!</a:t>
            </a:r>
          </a:p>
          <a:p>
            <a:r>
              <a:rPr lang="nl-NL" dirty="0"/>
              <a:t>Stuur maar eens via de </a:t>
            </a:r>
            <a:r>
              <a:rPr lang="nl-NL" dirty="0" err="1"/>
              <a:t>serial</a:t>
            </a:r>
            <a:r>
              <a:rPr lang="nl-NL" dirty="0"/>
              <a:t> monitor een getal, en observeer hoe de motor naar deze positie draait.</a:t>
            </a:r>
          </a:p>
          <a:p>
            <a:r>
              <a:rPr lang="nl-NL" dirty="0"/>
              <a:t>Pro tip: de </a:t>
            </a:r>
            <a:r>
              <a:rPr lang="nl-NL" dirty="0" err="1"/>
              <a:t>Arduino</a:t>
            </a:r>
            <a:r>
              <a:rPr lang="nl-NL" dirty="0"/>
              <a:t> IDE beschikt over een </a:t>
            </a:r>
            <a:r>
              <a:rPr lang="nl-NL" dirty="0" err="1"/>
              <a:t>serial</a:t>
            </a:r>
            <a:r>
              <a:rPr lang="nl-NL" dirty="0"/>
              <a:t> plotter.</a:t>
            </a:r>
          </a:p>
          <a:p>
            <a:r>
              <a:rPr lang="nl-NL" dirty="0"/>
              <a:t>Verander ook eens de waardes van </a:t>
            </a:r>
            <a:r>
              <a:rPr lang="nl-NL" dirty="0" err="1"/>
              <a:t>Kp</a:t>
            </a:r>
            <a:r>
              <a:rPr lang="nl-NL" dirty="0"/>
              <a:t>, Ki, </a:t>
            </a:r>
            <a:r>
              <a:rPr lang="nl-NL" dirty="0" err="1"/>
              <a:t>Kd</a:t>
            </a:r>
            <a:r>
              <a:rPr lang="nl-NL" dirty="0"/>
              <a:t> en SAMPLE_US. </a:t>
            </a:r>
          </a:p>
          <a:p>
            <a:r>
              <a:rPr lang="nl-NL" dirty="0"/>
              <a:t>Wat gebeurt er?</a:t>
            </a:r>
          </a:p>
        </p:txBody>
      </p:sp>
    </p:spTree>
    <p:extLst>
      <p:ext uri="{BB962C8B-B14F-4D97-AF65-F5344CB8AC3E}">
        <p14:creationId xmlns:p14="http://schemas.microsoft.com/office/powerpoint/2010/main" val="121975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 err="1"/>
              <a:t>Einde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 err="1"/>
              <a:t>Goed</a:t>
            </a:r>
            <a:r>
              <a:rPr lang="en-US" sz="1600" dirty="0"/>
              <a:t> </a:t>
            </a:r>
            <a:r>
              <a:rPr lang="en-US" sz="1600" dirty="0" err="1"/>
              <a:t>bezig</a:t>
            </a:r>
            <a:r>
              <a:rPr lang="en-US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94E096-7737-956E-AB73-D3B9990C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673" y="-411771"/>
            <a:ext cx="6116411" cy="1478570"/>
          </a:xfrm>
        </p:spPr>
        <p:txBody>
          <a:bodyPr/>
          <a:lstStyle/>
          <a:p>
            <a:r>
              <a:rPr lang="nl-NL" dirty="0"/>
              <a:t>niks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E98F4E-16EF-301D-1021-6419A4E2B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543" y="0"/>
            <a:ext cx="3158290" cy="692417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GA12-N20-E Gelijkstroom motor met encoder en mini L298N motor driver module. De encoder geeft 7 pulsen per rotatie van de motor.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pins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: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encoder: 2 &amp; 3, deze pinnen ondersteunen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interrupts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motor: pin 5 &amp; 6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#include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&lt;</a:t>
            </a:r>
            <a:r>
              <a:rPr lang="nl-NL" sz="350" b="0" dirty="0" err="1">
                <a:solidFill>
                  <a:srgbClr val="7FCBCD"/>
                </a:solidFill>
                <a:effectLst/>
                <a:latin typeface="+mj-lt"/>
              </a:rPr>
              <a:t>TimerOne.h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&gt;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Definities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#define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PIN_ENC1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2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#define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PIN_ENC2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3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#define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PIN_MOT1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5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#define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PIN_MOT2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6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#define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SAMPLE_US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10000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// 10ms per iteratie van de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regellus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, dus 100Hz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Encoder variabelen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long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encoderCount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boolean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aSet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 err="1">
                <a:solidFill>
                  <a:srgbClr val="7FCBCD"/>
                </a:solidFill>
                <a:effectLst/>
                <a:latin typeface="+mj-lt"/>
              </a:rPr>
              <a:t>false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boolean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bSet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 err="1">
                <a:solidFill>
                  <a:srgbClr val="7FCBCD"/>
                </a:solidFill>
                <a:effectLst/>
                <a:latin typeface="+mj-lt"/>
              </a:rPr>
              <a:t>false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PID controller constanten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Kp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20.0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                        //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Proportional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gain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Ki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0.0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                         //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Integral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gain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Kd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0.3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                         //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Derivative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gain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sampleTimeS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(</a:t>
            </a: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)SAMPLE_US /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1000000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// Converteren sample tijd naar secondes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PID variabelen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setpoint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100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// Gewenste positie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output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// Output van PID controller, dus input naar PWM signaal welke naar de motor controller gaat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error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// Berekende fout (verschil tussen gemeten waarde en setpoint)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previousError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// Fout van vorige berekening, nodig voor berekenen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derative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integral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// Om waarde integraal op te slaan  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derivative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// Om waarde differentiaal op te slaan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 err="1">
                <a:solidFill>
                  <a:srgbClr val="0CA1A6"/>
                </a:solidFill>
                <a:effectLst/>
                <a:latin typeface="+mj-lt"/>
              </a:rPr>
              <a:t>unsigned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long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lastTime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// Laatste tijdstip waarop PID is berekend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 err="1">
                <a:solidFill>
                  <a:srgbClr val="0CA1A6"/>
                </a:solidFill>
                <a:effectLst/>
                <a:latin typeface="+mj-lt"/>
              </a:rPr>
              <a:t>void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setup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Start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seriele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verbinding met pc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begin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115200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Stel pinnen van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arduino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in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pinMode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(PIN_MOT1, OUTPUT); 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pinMode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(PIN_MOT2, OUTPUT);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pinMode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(PIN_ENC1, INPUT_PULLUP);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pinMode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(PIN_ENC2, INPUT_PULLUP);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Start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interrupt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voor encoder pulsen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attachInterrupt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digitalPinToInterrupt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(PIN_ENC1),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updateEncoder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, CHANGE);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Initialiseer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timer voor het doen van de PID berekeningen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Timer1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initialize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(SAMPLE_US);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Timer1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attachInterrupt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calculatePID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 err="1">
                <a:solidFill>
                  <a:srgbClr val="0CA1A6"/>
                </a:solidFill>
                <a:effectLst/>
                <a:latin typeface="+mj-lt"/>
              </a:rPr>
              <a:t>void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loop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Check of je een nieuw signaal ontvangt vanaf de computer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if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(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available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 &gt;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  // Lees deze data in het String formaat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String data =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readStringUntil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('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\n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');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  // Converteer de string naar integer zodat we 'm kunnen gebruiken voor de PID controller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newSetpoint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data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toInt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  // Check of de conversie gelukt is en er geen onzin uit komt, zet hem daarna door als setpoint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if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newSetpoint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!=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|| data ==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"0"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setpoint =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newSetpoint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     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Functies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Elke keer als de encoder een puls maakt wordt deze functie uitgevoerd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 err="1">
                <a:solidFill>
                  <a:srgbClr val="0CA1A6"/>
                </a:solidFill>
                <a:effectLst/>
                <a:latin typeface="+mj-lt"/>
              </a:rPr>
              <a:t>void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updateEncoder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 {   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aSet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digitalRead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(PIN_ENC1);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bSet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digitalRead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(PIN_ENC2);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if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aSet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!=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bSet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encoderCount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else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encoderCount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--;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Elke keer als timer1 een signaal geeft worden de PID waardes berekend en naar de motor controller gestuurd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 err="1">
                <a:solidFill>
                  <a:srgbClr val="0CA1A6"/>
                </a:solidFill>
                <a:effectLst/>
                <a:latin typeface="+mj-lt"/>
              </a:rPr>
              <a:t>void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calculatePID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Sturen gemeten positie naar computer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print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// Prachtige manier om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serial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plotter y-as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schaling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mooi te houden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print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('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\t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println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encoderCount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Berekeningen PID controller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error = setpoint -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encoderCount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                   // Berekenen error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integral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+= error *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sampleTimeS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                   // Berekenen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integral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derivative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(error -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previousError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/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sampleTimeS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// Berekenen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derivative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output = 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Kp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* error) + (Ki *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integral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+ 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Kd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*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derivative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// Bereken PID output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Draairichting van motor veranderen als output negatief wordt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if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(output &gt;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(PIN_MOT1, HIGH);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(PIN_MOT2, LOW);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analogWrite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(PIN_MOT1,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min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abs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(output),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255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));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// Beveiligen dat de output hoger wordt dan de maximale waarde van 255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}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else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(PIN_MOT1, LOW);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(PIN_MOT2, HIGH);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analogWrite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(PIN_MOT2,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min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abs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(output),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255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Opslaan error en tijd voor volgende berekening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previousError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error;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nl-NL" sz="3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625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C489C1-E289-988A-C945-62A44C61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servomotor?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2939A8-4D16-32C4-F279-5195D37D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servomotor is, </a:t>
            </a:r>
            <a:r>
              <a:rPr lang="en-US" dirty="0" err="1"/>
              <a:t>zoals</a:t>
            </a:r>
            <a:r>
              <a:rPr lang="en-US" dirty="0"/>
              <a:t> de naam al </a:t>
            </a:r>
            <a:r>
              <a:rPr lang="en-US" dirty="0" err="1"/>
              <a:t>doet</a:t>
            </a:r>
            <a:r>
              <a:rPr lang="en-US" dirty="0"/>
              <a:t> </a:t>
            </a:r>
            <a:r>
              <a:rPr lang="en-US" dirty="0" err="1"/>
              <a:t>vermoeden</a:t>
            </a:r>
            <a:r>
              <a:rPr lang="en-US" dirty="0"/>
              <a:t>,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elektromotor</a:t>
            </a:r>
            <a:r>
              <a:rPr lang="en-US" dirty="0"/>
              <a:t>.</a:t>
            </a:r>
          </a:p>
          <a:p>
            <a:r>
              <a:rPr lang="en-US" dirty="0"/>
              <a:t>Worden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nauwkeurig</a:t>
            </a:r>
            <a:r>
              <a:rPr lang="en-US" dirty="0"/>
              <a:t> </a:t>
            </a:r>
            <a:r>
              <a:rPr lang="en-US" dirty="0" err="1"/>
              <a:t>aansturen</a:t>
            </a:r>
            <a:r>
              <a:rPr lang="en-US" dirty="0"/>
              <a:t> van </a:t>
            </a:r>
            <a:r>
              <a:rPr lang="en-US" dirty="0" err="1"/>
              <a:t>mechanische</a:t>
            </a:r>
            <a:r>
              <a:rPr lang="en-US" dirty="0"/>
              <a:t> </a:t>
            </a:r>
            <a:r>
              <a:rPr lang="en-US" dirty="0" err="1"/>
              <a:t>systemen</a:t>
            </a:r>
            <a:r>
              <a:rPr lang="en-US" dirty="0"/>
              <a:t>, </a:t>
            </a:r>
            <a:r>
              <a:rPr lang="en-US" dirty="0" err="1"/>
              <a:t>bijvoorbeeld</a:t>
            </a:r>
            <a:r>
              <a:rPr lang="en-US" dirty="0"/>
              <a:t> in de </a:t>
            </a:r>
            <a:r>
              <a:rPr lang="en-US" dirty="0" err="1"/>
              <a:t>schanieren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robot arm.</a:t>
            </a:r>
          </a:p>
          <a:p>
            <a:r>
              <a:rPr lang="nl-NL" dirty="0">
                <a:hlinkClick r:id="rId2"/>
              </a:rPr>
              <a:t>https://nl.wikipedia.org/wiki/Servomotor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84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658E5-83AA-A7AB-70E7-07131E3E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een servomotor?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3D967-AD2A-1C75-58D5-44130416D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Elektromotor voor het genereren van </a:t>
            </a:r>
            <a:r>
              <a:rPr lang="nl-NL" dirty="0">
                <a:hlinkClick r:id="rId2"/>
              </a:rPr>
              <a:t>koppel</a:t>
            </a:r>
            <a:r>
              <a:rPr lang="nl-NL" dirty="0"/>
              <a:t>,</a:t>
            </a:r>
          </a:p>
          <a:p>
            <a:r>
              <a:rPr lang="nl-NL" dirty="0"/>
              <a:t>Aansturing van de elektromotor met </a:t>
            </a:r>
            <a:r>
              <a:rPr lang="nl-NL" dirty="0">
                <a:hlinkClick r:id="rId3"/>
              </a:rPr>
              <a:t>vermogenselektronica</a:t>
            </a:r>
            <a:r>
              <a:rPr lang="nl-NL" dirty="0"/>
              <a:t>,</a:t>
            </a:r>
          </a:p>
          <a:p>
            <a:r>
              <a:rPr lang="nl-NL" dirty="0">
                <a:hlinkClick r:id="rId4"/>
              </a:rPr>
              <a:t>Encoder</a:t>
            </a:r>
            <a:r>
              <a:rPr lang="nl-NL" dirty="0"/>
              <a:t> (sensor) voor het meten van de positie,</a:t>
            </a:r>
          </a:p>
          <a:p>
            <a:r>
              <a:rPr lang="nl-NL" dirty="0"/>
              <a:t>Regelsysteem tussen sensor en aansturing elektromotor.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181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DAA71-8DF8-B2A3-87BB-8BFF084C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Meet- en regeltechniek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E08CF6-9108-0671-84A1-5D0D5D1F6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kunst van het (bij)sturen van een systeem/proces met behulp van metingen: </a:t>
            </a:r>
            <a:r>
              <a:rPr lang="nl-NL" dirty="0">
                <a:hlinkClick r:id="rId2"/>
              </a:rPr>
              <a:t>https://nl.wikipedia.org/wiki/Meet-_en_regeltechniek</a:t>
            </a:r>
            <a:endParaRPr lang="nl-NL" dirty="0"/>
          </a:p>
          <a:p>
            <a:r>
              <a:rPr lang="nl-NL" dirty="0"/>
              <a:t>Het kroonjuweel onder de meet- en regeltechniek is terugkoppeling: </a:t>
            </a:r>
            <a:r>
              <a:rPr lang="nl-NL" dirty="0">
                <a:hlinkClick r:id="rId3"/>
              </a:rPr>
              <a:t>https://nl.wikipedia.org/wiki/Terugkoppeling</a:t>
            </a:r>
            <a:endParaRPr lang="nl-NL" dirty="0"/>
          </a:p>
          <a:p>
            <a:r>
              <a:rPr lang="nl-NL" dirty="0"/>
              <a:t>Vaak wordt er dan gebruik gemaakt van een PID regelaar: </a:t>
            </a:r>
            <a:r>
              <a:rPr lang="nl-NL" dirty="0">
                <a:hlinkClick r:id="rId4"/>
              </a:rPr>
              <a:t>https://nl.wikipedia.org/wiki/PID-regelaar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0204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0431E-FF8A-B3E9-1148-4D66C492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PID regelaar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C635389-C497-1851-999B-5BC4920F6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02" y="1736346"/>
            <a:ext cx="11690681" cy="4832619"/>
          </a:xfrm>
        </p:spPr>
        <p:txBody>
          <a:bodyPr/>
          <a:lstStyle/>
          <a:p>
            <a:r>
              <a:rPr lang="nl-NL" dirty="0"/>
              <a:t>Mocht je de Wikipedia pagina's van de vorige sheet doorgelezen hebben, super.</a:t>
            </a:r>
          </a:p>
          <a:p>
            <a:r>
              <a:rPr lang="nl-NL" dirty="0"/>
              <a:t>Zo niet, dit is schema van een PID regelaar:</a:t>
            </a:r>
          </a:p>
          <a:p>
            <a:pPr lvl="1"/>
            <a:r>
              <a:rPr lang="nl-NL" dirty="0"/>
              <a:t>r(t) is het setpoint (gewenste output),</a:t>
            </a:r>
          </a:p>
          <a:p>
            <a:pPr lvl="1"/>
            <a:r>
              <a:rPr lang="nl-NL" dirty="0"/>
              <a:t>y(t) de output (gemeten waarde),</a:t>
            </a:r>
          </a:p>
          <a:p>
            <a:pPr lvl="1"/>
            <a:r>
              <a:rPr lang="nl-NL" dirty="0"/>
              <a:t>e(t) de error </a:t>
            </a:r>
            <a:r>
              <a:rPr lang="nl-NL" dirty="0">
                <a:sym typeface="Wingdings" panose="05000000000000000000" pitchFamily="2" charset="2"/>
              </a:rPr>
              <a:t> r(t) – y(t),</a:t>
            </a:r>
            <a:endParaRPr lang="nl-NL" dirty="0"/>
          </a:p>
          <a:p>
            <a:pPr lvl="1"/>
            <a:r>
              <a:rPr lang="nl-NL" dirty="0"/>
              <a:t>u(t) de control output,</a:t>
            </a:r>
          </a:p>
          <a:p>
            <a:pPr lvl="1"/>
            <a:r>
              <a:rPr lang="nl-NL" dirty="0" err="1"/>
              <a:t>Kp</a:t>
            </a:r>
            <a:r>
              <a:rPr lang="nl-NL" dirty="0"/>
              <a:t> de proportionele </a:t>
            </a:r>
            <a:r>
              <a:rPr lang="nl-NL" dirty="0" err="1"/>
              <a:t>gain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versterking van de error,</a:t>
            </a:r>
          </a:p>
          <a:p>
            <a:pPr lvl="1"/>
            <a:r>
              <a:rPr lang="nl-NL" dirty="0"/>
              <a:t>Ki de integrator </a:t>
            </a:r>
            <a:r>
              <a:rPr lang="nl-NL" dirty="0" err="1"/>
              <a:t>gain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telt de error op naarmate deze langer bestaat,</a:t>
            </a:r>
            <a:endParaRPr lang="nl-NL" dirty="0"/>
          </a:p>
          <a:p>
            <a:pPr lvl="1"/>
            <a:r>
              <a:rPr lang="nl-NL" dirty="0" err="1"/>
              <a:t>Kd</a:t>
            </a:r>
            <a:r>
              <a:rPr lang="nl-NL" dirty="0"/>
              <a:t> de </a:t>
            </a:r>
            <a:r>
              <a:rPr lang="nl-NL" dirty="0" err="1"/>
              <a:t>differentiator</a:t>
            </a:r>
            <a:r>
              <a:rPr lang="nl-NL" dirty="0"/>
              <a:t> </a:t>
            </a:r>
            <a:r>
              <a:rPr lang="nl-NL" dirty="0" err="1"/>
              <a:t>gain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schat de richting waarin de error zich beweegt,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De plant is het te regelen systeem/proces.</a:t>
            </a: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9" name="Afbeelding 8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8E28BC78-82A8-11ED-453B-E6355250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559" y="2336839"/>
            <a:ext cx="6162403" cy="21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3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D95DC-F57B-0DFB-743F-C1084A47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nl-NL" dirty="0"/>
              <a:t>opstelling – de hardware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ABF45A-504D-A153-5F44-33B974F46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87" y="2097088"/>
            <a:ext cx="9905999" cy="3541714"/>
          </a:xfrm>
        </p:spPr>
        <p:txBody>
          <a:bodyPr/>
          <a:lstStyle/>
          <a:p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bestaat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Laptop met Arduino IDE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</a:t>
            </a:r>
            <a:r>
              <a:rPr lang="en-US" dirty="0" err="1"/>
              <a:t>horende</a:t>
            </a:r>
            <a:r>
              <a:rPr lang="en-US" dirty="0"/>
              <a:t> code,</a:t>
            </a:r>
          </a:p>
          <a:p>
            <a:pPr lvl="1"/>
            <a:r>
              <a:rPr lang="en-US" dirty="0"/>
              <a:t>Arduino pro micro + micro-USB </a:t>
            </a:r>
            <a:r>
              <a:rPr lang="en-US" dirty="0" err="1"/>
              <a:t>kabel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Mini LN298N motor controller,</a:t>
            </a:r>
          </a:p>
          <a:p>
            <a:pPr lvl="1"/>
            <a:r>
              <a:rPr lang="en-US" dirty="0"/>
              <a:t>DC motor met encoder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versnellingsbak</a:t>
            </a:r>
            <a:r>
              <a:rPr lang="en-US" dirty="0"/>
              <a:t> (GA12-N20-E).</a:t>
            </a:r>
          </a:p>
          <a:p>
            <a:pPr lvl="1"/>
            <a:endParaRPr lang="en-US" dirty="0"/>
          </a:p>
        </p:txBody>
      </p:sp>
      <p:pic>
        <p:nvPicPr>
          <p:cNvPr id="5" name="Afbeelding 4" descr="Afbeelding met Elektronische engineering, Stroomkringonderdeel, elektronica, Elektrische bedrading&#10;&#10;Automatisch gegenereerde beschrijving">
            <a:extLst>
              <a:ext uri="{FF2B5EF4-FFF2-40B4-BE49-F238E27FC236}">
                <a16:creationId xmlns:a16="http://schemas.microsoft.com/office/drawing/2014/main" id="{B7120B91-BAD3-58B9-5D2A-4686930C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14" y="1798304"/>
            <a:ext cx="4892883" cy="3684054"/>
          </a:xfrm>
          <a:prstGeom prst="rect">
            <a:avLst/>
          </a:prstGeom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5577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F0AFF9-2E24-DF55-9A8F-BA7BF1C8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Mini L298n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E603FD-B112-D54C-6751-EFC0EF8F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Wat doet deze: </a:t>
            </a:r>
            <a:r>
              <a:rPr lang="nl-NL" dirty="0">
                <a:hlinkClick r:id="rId2"/>
              </a:rPr>
              <a:t>https://howtomechatronics.com/tutorials/arduino/arduino-dc-motor-control-tutorial-l298n-pwm-h-bridge/</a:t>
            </a:r>
            <a:endParaRPr lang="nl-NL" dirty="0"/>
          </a:p>
          <a:p>
            <a:r>
              <a:rPr lang="nl-NL" dirty="0">
                <a:hlinkClick r:id="rId3"/>
              </a:rPr>
              <a:t>H-brug</a:t>
            </a:r>
            <a:r>
              <a:rPr lang="nl-NL" dirty="0"/>
              <a:t> motor driver chip</a:t>
            </a:r>
          </a:p>
          <a:p>
            <a:r>
              <a:rPr lang="nl-NL" dirty="0"/>
              <a:t>Input: 2x </a:t>
            </a:r>
            <a:r>
              <a:rPr lang="nl-NL" dirty="0">
                <a:hlinkClick r:id="rId4"/>
              </a:rPr>
              <a:t>PWM</a:t>
            </a:r>
            <a:r>
              <a:rPr lang="nl-NL" dirty="0"/>
              <a:t> signaal van </a:t>
            </a:r>
            <a:r>
              <a:rPr lang="nl-NL" dirty="0" err="1"/>
              <a:t>arduino</a:t>
            </a:r>
            <a:r>
              <a:rPr lang="nl-NL" dirty="0"/>
              <a:t> - vooruit en achteruit</a:t>
            </a:r>
          </a:p>
          <a:p>
            <a:r>
              <a:rPr lang="nl-NL" dirty="0"/>
              <a:t>Output: spanning op motor</a:t>
            </a:r>
          </a:p>
          <a:p>
            <a:r>
              <a:rPr lang="nl-NL" dirty="0"/>
              <a:t>Waarom? </a:t>
            </a:r>
            <a:r>
              <a:rPr lang="nl-NL" dirty="0" err="1"/>
              <a:t>Arduino</a:t>
            </a:r>
            <a:r>
              <a:rPr lang="nl-NL" dirty="0"/>
              <a:t> zelf kan niet genoeg stroom leveren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542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60D73-5F4E-D0B8-9E17-E180A51A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Encoder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E3A685-F19D-196E-DD46-14AA7FF19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Zit achter op motor,</a:t>
            </a:r>
          </a:p>
          <a:p>
            <a:r>
              <a:rPr lang="nl-NL" dirty="0"/>
              <a:t>Geeft vast aantal pulsen per rotatie (7 als ik het goed heb),</a:t>
            </a:r>
          </a:p>
          <a:p>
            <a:r>
              <a:rPr lang="nl-NL" dirty="0"/>
              <a:t>Meet twee signalen, om zo draairichting te kunnen bepalen.</a:t>
            </a:r>
          </a:p>
        </p:txBody>
      </p:sp>
    </p:spTree>
    <p:extLst>
      <p:ext uri="{BB962C8B-B14F-4D97-AF65-F5344CB8AC3E}">
        <p14:creationId xmlns:p14="http://schemas.microsoft.com/office/powerpoint/2010/main" val="2025087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545</TotalTime>
  <Words>1817</Words>
  <Application>Microsoft Office PowerPoint</Application>
  <PresentationFormat>Breedbeeld</PresentationFormat>
  <Paragraphs>209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Tw Cen MT</vt:lpstr>
      <vt:lpstr>Wingdings</vt:lpstr>
      <vt:lpstr>Circuit</vt:lpstr>
      <vt:lpstr>servomotor</vt:lpstr>
      <vt:lpstr>In deze opdracht leer je…</vt:lpstr>
      <vt:lpstr>Wat is een servomotor?</vt:lpstr>
      <vt:lpstr>Hoe werkt een servomotor?</vt:lpstr>
      <vt:lpstr>Meet- en regeltechniek</vt:lpstr>
      <vt:lpstr>PID regelaar</vt:lpstr>
      <vt:lpstr>Test opstelling – de hardware</vt:lpstr>
      <vt:lpstr>Mini L298n</vt:lpstr>
      <vt:lpstr>Encoder</vt:lpstr>
      <vt:lpstr>Aansluitingen arduino</vt:lpstr>
      <vt:lpstr>Test opstelling – software</vt:lpstr>
      <vt:lpstr>Uitlezen encoder</vt:lpstr>
      <vt:lpstr>Uitlezen encoder</vt:lpstr>
      <vt:lpstr>Aansturen motor</vt:lpstr>
      <vt:lpstr>PowerPoint-presentatie</vt:lpstr>
      <vt:lpstr>Implementeren PID regelaar</vt:lpstr>
      <vt:lpstr>Implementeren PID regelaar</vt:lpstr>
      <vt:lpstr>Aanroepen calculatepid() functie</vt:lpstr>
      <vt:lpstr>Aanroepen calculatepid() functie</vt:lpstr>
      <vt:lpstr>Aanroepen calculatepid() functie</vt:lpstr>
      <vt:lpstr>interrupts</vt:lpstr>
      <vt:lpstr>Software interrupt instellen</vt:lpstr>
      <vt:lpstr>Main loop</vt:lpstr>
      <vt:lpstr>Speelkwartier</vt:lpstr>
      <vt:lpstr>Einde</vt:lpstr>
      <vt:lpstr>niks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Job Meijer</dc:creator>
  <cp:lastModifiedBy>Job Meijer</cp:lastModifiedBy>
  <cp:revision>72</cp:revision>
  <dcterms:created xsi:type="dcterms:W3CDTF">2024-03-28T09:33:26Z</dcterms:created>
  <dcterms:modified xsi:type="dcterms:W3CDTF">2024-03-28T22:48:45Z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